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7"/>
  </p:notesMasterIdLst>
  <p:handoutMasterIdLst>
    <p:handoutMasterId r:id="rId18"/>
  </p:handoutMasterIdLst>
  <p:sldIdLst>
    <p:sldId id="2435" r:id="rId5"/>
    <p:sldId id="258" r:id="rId6"/>
    <p:sldId id="2439" r:id="rId7"/>
    <p:sldId id="259" r:id="rId8"/>
    <p:sldId id="260" r:id="rId9"/>
    <p:sldId id="262" r:id="rId10"/>
    <p:sldId id="2432" r:id="rId11"/>
    <p:sldId id="2441" r:id="rId12"/>
    <p:sldId id="2433" r:id="rId13"/>
    <p:sldId id="2438" r:id="rId14"/>
    <p:sldId id="2440" r:id="rId15"/>
    <p:sldId id="2436"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584" autoAdjust="0"/>
  </p:normalViewPr>
  <p:slideViewPr>
    <p:cSldViewPr snapToGrid="0">
      <p:cViewPr varScale="1">
        <p:scale>
          <a:sx n="52" d="100"/>
          <a:sy n="52" d="100"/>
        </p:scale>
        <p:origin x="72" y="372"/>
      </p:cViewPr>
      <p:guideLst>
        <p:guide orient="horz" pos="2160"/>
        <p:guide pos="3840"/>
      </p:guideLst>
    </p:cSldViewPr>
  </p:slideViewPr>
  <p:notesTextViewPr>
    <p:cViewPr>
      <p:scale>
        <a:sx n="1" d="1"/>
        <a:sy n="1" d="1"/>
      </p:scale>
      <p:origin x="0" y="0"/>
    </p:cViewPr>
  </p:notesTextViewPr>
  <p:notesViewPr>
    <p:cSldViewPr snapToGrid="0">
      <p:cViewPr varScale="1">
        <p:scale>
          <a:sx n="60" d="100"/>
          <a:sy n="60" d="100"/>
        </p:scale>
        <p:origin x="3187"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r>
              <a:rPr lang="en-US" sz="2800" dirty="0">
                <a:latin typeface="+mj-lt"/>
              </a:rPr>
              <a:t>Sample </a:t>
            </a:r>
            <a:r>
              <a:rPr lang="en-US" sz="2800" dirty="0" err="1">
                <a:latin typeface="+mj-lt"/>
              </a:rPr>
              <a:t>Visualiztion</a:t>
            </a:r>
            <a:endParaRPr lang="en-US" sz="2800" dirty="0">
              <a:latin typeface="+mj-lt"/>
            </a:endParaRPr>
          </a:p>
        </c:rich>
      </c:tx>
      <c:layout>
        <c:manualLayout>
          <c:xMode val="edge"/>
          <c:yMode val="edge"/>
          <c:x val="0.25838583463482434"/>
          <c:y val="5.185185185185185E-2"/>
        </c:manualLayout>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lumMod val="65000"/>
                  <a:lumOff val="35000"/>
                </a:schemeClr>
              </a:solidFill>
              <a:latin typeface="+mj-lt"/>
              <a:ea typeface="Roboto" panose="02000000000000000000" pitchFamily="2" charset="0"/>
              <a:cs typeface="+mn-cs"/>
            </a:defRPr>
          </a:pPr>
          <a:endParaRPr lang="en-US"/>
        </a:p>
      </c:txPr>
    </c:title>
    <c:autoTitleDeleted val="0"/>
    <c:plotArea>
      <c:layout>
        <c:manualLayout>
          <c:layoutTarget val="inner"/>
          <c:xMode val="edge"/>
          <c:yMode val="edge"/>
          <c:x val="0.1212883567875933"/>
          <c:y val="0.29487474482356374"/>
          <c:w val="0.78510057634217656"/>
          <c:h val="0.41152260134149898"/>
        </c:manualLayout>
      </c:layout>
      <c:barChart>
        <c:barDir val="col"/>
        <c:grouping val="clustered"/>
        <c:varyColors val="1"/>
        <c:ser>
          <c:idx val="0"/>
          <c:order val="0"/>
          <c:tx>
            <c:strRef>
              <c:f>Лист1!$B$1</c:f>
              <c:strCache>
                <c:ptCount val="1"/>
                <c:pt idx="0">
                  <c:v>Row</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A3A2-4DE0-8664-F0E576FF22DB}"/>
              </c:ext>
            </c:extLst>
          </c:dPt>
          <c:dPt>
            <c:idx val="1"/>
            <c:invertIfNegative val="0"/>
            <c:bubble3D val="0"/>
            <c:spPr>
              <a:solidFill>
                <a:schemeClr val="accent2"/>
              </a:solidFill>
              <a:ln>
                <a:noFill/>
              </a:ln>
              <a:effectLst/>
            </c:spPr>
            <c:extLst>
              <c:ext xmlns:c16="http://schemas.microsoft.com/office/drawing/2014/chart" uri="{C3380CC4-5D6E-409C-BE32-E72D297353CC}">
                <c16:uniqueId val="{00000003-A3A2-4DE0-8664-F0E576FF22DB}"/>
              </c:ext>
            </c:extLst>
          </c:dPt>
          <c:dPt>
            <c:idx val="2"/>
            <c:invertIfNegative val="0"/>
            <c:bubble3D val="0"/>
            <c:spPr>
              <a:solidFill>
                <a:srgbClr val="2C2153"/>
              </a:solidFill>
              <a:ln>
                <a:noFill/>
              </a:ln>
              <a:effectLst/>
            </c:spPr>
            <c:extLst>
              <c:ext xmlns:c16="http://schemas.microsoft.com/office/drawing/2014/chart" uri="{C3380CC4-5D6E-409C-BE32-E72D297353CC}">
                <c16:uniqueId val="{00000005-A3A2-4DE0-8664-F0E576FF22DB}"/>
              </c:ext>
            </c:extLst>
          </c:dPt>
          <c:dPt>
            <c:idx val="3"/>
            <c:invertIfNegative val="0"/>
            <c:bubble3D val="0"/>
            <c:spPr>
              <a:solidFill>
                <a:srgbClr val="2C2153"/>
              </a:solidFill>
              <a:ln>
                <a:noFill/>
              </a:ln>
              <a:effectLst/>
            </c:spPr>
            <c:extLst>
              <c:ext xmlns:c16="http://schemas.microsoft.com/office/drawing/2014/chart" uri="{C3380CC4-5D6E-409C-BE32-E72D297353CC}">
                <c16:uniqueId val="{00000007-A3A2-4DE0-8664-F0E576FF22DB}"/>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9-A3A2-4DE0-8664-F0E576FF22DB}"/>
              </c:ext>
            </c:extLst>
          </c:dPt>
          <c:dPt>
            <c:idx val="5"/>
            <c:invertIfNegative val="0"/>
            <c:bubble3D val="0"/>
            <c:spPr>
              <a:solidFill>
                <a:schemeClr val="bg1">
                  <a:lumMod val="50000"/>
                </a:schemeClr>
              </a:solidFill>
              <a:ln>
                <a:noFill/>
              </a:ln>
              <a:effectLst/>
            </c:spPr>
            <c:extLst>
              <c:ext xmlns:c16="http://schemas.microsoft.com/office/drawing/2014/chart" uri="{C3380CC4-5D6E-409C-BE32-E72D297353CC}">
                <c16:uniqueId val="{0000000B-A3A2-4DE0-8664-F0E576FF22DB}"/>
              </c:ext>
            </c:extLst>
          </c:dPt>
          <c:dPt>
            <c:idx val="6"/>
            <c:invertIfNegative val="0"/>
            <c:bubble3D val="0"/>
            <c:spPr>
              <a:solidFill>
                <a:srgbClr val="A53F52"/>
              </a:solidFill>
              <a:ln>
                <a:noFill/>
              </a:ln>
              <a:effectLst/>
            </c:spPr>
            <c:extLst>
              <c:ext xmlns:c16="http://schemas.microsoft.com/office/drawing/2014/chart" uri="{C3380CC4-5D6E-409C-BE32-E72D297353CC}">
                <c16:uniqueId val="{0000000D-A3A2-4DE0-8664-F0E576FF22DB}"/>
              </c:ext>
            </c:extLst>
          </c:dPt>
          <c:dPt>
            <c:idx val="7"/>
            <c:invertIfNegative val="0"/>
            <c:bubble3D val="0"/>
            <c:spPr>
              <a:solidFill>
                <a:srgbClr val="E99757"/>
              </a:solidFill>
              <a:ln>
                <a:noFill/>
              </a:ln>
              <a:effectLst/>
            </c:spPr>
            <c:extLst>
              <c:ext xmlns:c16="http://schemas.microsoft.com/office/drawing/2014/chart" uri="{C3380CC4-5D6E-409C-BE32-E72D297353CC}">
                <c16:uniqueId val="{0000000F-A3A2-4DE0-8664-F0E576FF22DB}"/>
              </c:ext>
            </c:extLst>
          </c:dPt>
          <c:dPt>
            <c:idx val="8"/>
            <c:invertIfNegative val="0"/>
            <c:bubble3D val="0"/>
            <c:spPr>
              <a:solidFill>
                <a:srgbClr val="2C2153"/>
              </a:solidFill>
              <a:ln>
                <a:noFill/>
              </a:ln>
              <a:effectLst/>
            </c:spPr>
            <c:extLst>
              <c:ext xmlns:c16="http://schemas.microsoft.com/office/drawing/2014/chart" uri="{C3380CC4-5D6E-409C-BE32-E72D297353CC}">
                <c16:uniqueId val="{00000011-A3A2-4DE0-8664-F0E576FF22DB}"/>
              </c:ext>
            </c:extLst>
          </c:dPt>
          <c:dPt>
            <c:idx val="9"/>
            <c:invertIfNegative val="0"/>
            <c:bubble3D val="0"/>
            <c:spPr>
              <a:solidFill>
                <a:srgbClr val="2F3342"/>
              </a:solidFill>
              <a:ln>
                <a:noFill/>
              </a:ln>
              <a:effectLst/>
            </c:spPr>
            <c:extLst>
              <c:ext xmlns:c16="http://schemas.microsoft.com/office/drawing/2014/chart" uri="{C3380CC4-5D6E-409C-BE32-E72D297353CC}">
                <c16:uniqueId val="{00000013-A3A2-4DE0-8664-F0E576FF22DB}"/>
              </c:ext>
            </c:extLst>
          </c:dPt>
          <c:dPt>
            <c:idx val="10"/>
            <c:invertIfNegative val="0"/>
            <c:bubble3D val="0"/>
            <c:spPr>
              <a:solidFill>
                <a:srgbClr val="E99757"/>
              </a:solidFill>
              <a:ln>
                <a:noFill/>
              </a:ln>
              <a:effectLst/>
            </c:spPr>
            <c:extLst>
              <c:ext xmlns:c16="http://schemas.microsoft.com/office/drawing/2014/chart" uri="{C3380CC4-5D6E-409C-BE32-E72D297353CC}">
                <c16:uniqueId val="{00000015-A3A2-4DE0-8664-F0E576FF22DB}"/>
              </c:ext>
            </c:extLst>
          </c:dPt>
          <c:dPt>
            <c:idx val="11"/>
            <c:invertIfNegative val="0"/>
            <c:bubble3D val="0"/>
            <c:spPr>
              <a:solidFill>
                <a:schemeClr val="bg1">
                  <a:lumMod val="50000"/>
                </a:schemeClr>
              </a:solidFill>
              <a:ln>
                <a:noFill/>
              </a:ln>
              <a:effectLst/>
            </c:spPr>
            <c:extLst>
              <c:ext xmlns:c16="http://schemas.microsoft.com/office/drawing/2014/chart" uri="{C3380CC4-5D6E-409C-BE32-E72D297353CC}">
                <c16:uniqueId val="{00000017-A3A2-4DE0-8664-F0E576FF22DB}"/>
              </c:ext>
            </c:extLst>
          </c:dPt>
          <c:cat>
            <c:strRef>
              <c:f>Лист1!$A$2:$A$13</c:f>
              <c:strCache>
                <c:ptCount val="12"/>
                <c:pt idx="0">
                  <c:v>Jan </c:v>
                </c:pt>
                <c:pt idx="1">
                  <c:v>Feb</c:v>
                </c:pt>
                <c:pt idx="2">
                  <c:v>Mar</c:v>
                </c:pt>
                <c:pt idx="3">
                  <c:v>Apr</c:v>
                </c:pt>
                <c:pt idx="4">
                  <c:v>May</c:v>
                </c:pt>
                <c:pt idx="5">
                  <c:v>Jun</c:v>
                </c:pt>
                <c:pt idx="6">
                  <c:v>Jul</c:v>
                </c:pt>
                <c:pt idx="7">
                  <c:v>Aug</c:v>
                </c:pt>
                <c:pt idx="8">
                  <c:v>Sep</c:v>
                </c:pt>
                <c:pt idx="9">
                  <c:v>Oct</c:v>
                </c:pt>
                <c:pt idx="10">
                  <c:v>Nov</c:v>
                </c:pt>
                <c:pt idx="11">
                  <c:v>Dec</c:v>
                </c:pt>
              </c:strCache>
            </c:strRef>
          </c:cat>
          <c:val>
            <c:numRef>
              <c:f>Лист1!$B$2:$B$13</c:f>
              <c:numCache>
                <c:formatCode>General</c:formatCode>
                <c:ptCount val="12"/>
                <c:pt idx="0">
                  <c:v>5</c:v>
                </c:pt>
                <c:pt idx="1">
                  <c:v>7</c:v>
                </c:pt>
                <c:pt idx="2">
                  <c:v>2</c:v>
                </c:pt>
                <c:pt idx="3">
                  <c:v>3</c:v>
                </c:pt>
                <c:pt idx="4">
                  <c:v>5</c:v>
                </c:pt>
                <c:pt idx="5">
                  <c:v>1</c:v>
                </c:pt>
                <c:pt idx="6">
                  <c:v>8</c:v>
                </c:pt>
                <c:pt idx="7">
                  <c:v>4</c:v>
                </c:pt>
                <c:pt idx="8">
                  <c:v>5</c:v>
                </c:pt>
                <c:pt idx="9">
                  <c:v>6</c:v>
                </c:pt>
                <c:pt idx="10">
                  <c:v>7</c:v>
                </c:pt>
                <c:pt idx="11">
                  <c:v>4</c:v>
                </c:pt>
              </c:numCache>
            </c:numRef>
          </c:val>
          <c:extLst>
            <c:ext xmlns:c16="http://schemas.microsoft.com/office/drawing/2014/chart" uri="{C3380CC4-5D6E-409C-BE32-E72D297353CC}">
              <c16:uniqueId val="{00000018-A3A2-4DE0-8664-F0E576FF22DB}"/>
            </c:ext>
          </c:extLst>
        </c:ser>
        <c:dLbls>
          <c:showLegendKey val="0"/>
          <c:showVal val="0"/>
          <c:showCatName val="0"/>
          <c:showSerName val="0"/>
          <c:showPercent val="0"/>
          <c:showBubbleSize val="0"/>
        </c:dLbls>
        <c:gapWidth val="75"/>
        <c:overlap val="-25"/>
        <c:axId val="1443196480"/>
        <c:axId val="1443187744"/>
      </c:barChart>
      <c:catAx>
        <c:axId val="144319648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87744"/>
        <c:crosses val="autoZero"/>
        <c:auto val="1"/>
        <c:lblAlgn val="ctr"/>
        <c:lblOffset val="100"/>
        <c:noMultiLvlLbl val="0"/>
      </c:catAx>
      <c:valAx>
        <c:axId val="144318774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300" b="0" i="0" u="none" strike="noStrike" kern="1200" baseline="0">
                <a:solidFill>
                  <a:schemeClr val="bg1">
                    <a:lumMod val="65000"/>
                  </a:schemeClr>
                </a:solidFill>
                <a:latin typeface="Roboto Light" panose="02000000000000000000" pitchFamily="2" charset="0"/>
                <a:ea typeface="Roboto Light" panose="02000000000000000000" pitchFamily="2" charset="0"/>
                <a:cs typeface="Open Sans Light" panose="020B0306030504020204" pitchFamily="34" charset="0"/>
              </a:defRPr>
            </a:pPr>
            <a:endParaRPr lang="en-US"/>
          </a:p>
        </c:txPr>
        <c:crossAx val="1443196480"/>
        <c:crosses val="autoZero"/>
        <c:crossBetween val="between"/>
      </c:valAx>
      <c:spPr>
        <a:noFill/>
        <a:ln w="25400">
          <a:noFill/>
        </a:ln>
        <a:effectLst/>
      </c:spPr>
    </c:plotArea>
    <c:legend>
      <c:legendPos val="b"/>
      <c:layout>
        <c:manualLayout>
          <c:xMode val="edge"/>
          <c:yMode val="edge"/>
          <c:x val="9.978931151404552E-2"/>
          <c:y val="0.84015296004666074"/>
          <c:w val="0.83638784212941697"/>
          <c:h val="0.1050793234179061"/>
        </c:manualLayout>
      </c:layout>
      <c:overlay val="0"/>
      <c:spPr>
        <a:noFill/>
        <a:ln>
          <a:noFill/>
        </a:ln>
        <a:effectLst/>
      </c:spPr>
      <c:txPr>
        <a:bodyPr rot="0" spcFirstLastPara="1" vertOverflow="ellipsis" vert="horz" wrap="square" anchor="ctr" anchorCtr="1"/>
        <a:lstStyle/>
        <a:p>
          <a:pPr>
            <a:defRPr sz="1200" b="0" i="0" u="none" strike="noStrike" kern="1200" baseline="0">
              <a:solidFill>
                <a:schemeClr val="tx1">
                  <a:lumMod val="65000"/>
                  <a:lumOff val="35000"/>
                </a:schemeClr>
              </a:solidFill>
              <a:latin typeface="+mj-lt"/>
              <a:ea typeface="Roboto" panose="02000000000000000000" pitchFamily="2" charset="0"/>
              <a:cs typeface="+mn-cs"/>
            </a:defRPr>
          </a:pPr>
          <a:endParaRPr lang="en-US"/>
        </a:p>
      </c:txPr>
    </c:legend>
    <c:plotVisOnly val="1"/>
    <c:dispBlanksAs val="gap"/>
    <c:showDLblsOverMax val="0"/>
  </c:chart>
  <c:spPr>
    <a:noFill/>
    <a:ln>
      <a:noFill/>
    </a:ln>
    <a:effectLst/>
  </c:spPr>
  <c:txPr>
    <a:bodyPr/>
    <a:lstStyle/>
    <a:p>
      <a:pPr>
        <a:defRPr sz="1500">
          <a:latin typeface="Roboto" panose="02000000000000000000" pitchFamily="2" charset="0"/>
          <a:ea typeface="Roboto" panose="02000000000000000000" pitchFamily="2"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6/5/2020</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media/image4.jpg>
</file>

<file path=ppt/media/image5.jpe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6/5/2020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5</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tle Only">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5356FC21-A32D-44DC-BED7-08CEBB3B9090}"/>
              </a:ext>
            </a:extLst>
          </p:cNvPr>
          <p:cNvSpPr>
            <a:spLocks noGrp="1"/>
          </p:cNvSpPr>
          <p:nvPr>
            <p:ph type="ftr" sz="quarter" idx="10"/>
          </p:nvPr>
        </p:nvSpPr>
        <p:spPr/>
        <p:txBody>
          <a:bodyPr/>
          <a:lstStyle/>
          <a:p>
            <a:r>
              <a:rPr lang="en-US" noProof="0"/>
              <a:t>Add a footer</a:t>
            </a:r>
          </a:p>
        </p:txBody>
      </p:sp>
      <p:sp>
        <p:nvSpPr>
          <p:cNvPr id="7" name="Slide Number Placeholder 6">
            <a:extLst>
              <a:ext uri="{FF2B5EF4-FFF2-40B4-BE49-F238E27FC236}">
                <a16:creationId xmlns:a16="http://schemas.microsoft.com/office/drawing/2014/main" id="{FC0C6D2B-0FF5-4A5F-A062-480FFA6DA09A}"/>
              </a:ext>
            </a:extLst>
          </p:cNvPr>
          <p:cNvSpPr>
            <a:spLocks noGrp="1"/>
          </p:cNvSpPr>
          <p:nvPr>
            <p:ph type="sldNum" sz="quarter" idx="11"/>
          </p:nvPr>
        </p:nvSpPr>
        <p:spPr/>
        <p:txBody>
          <a:bodyPr/>
          <a:lstStyle/>
          <a:p>
            <a:fld id="{4B73C415-D670-4716-A5EC-CC4D52CA2BAC}" type="slidenum">
              <a:rPr lang="en-US" noProof="0" smtClean="0"/>
              <a:pPr/>
              <a:t>‹#›</a:t>
            </a:fld>
            <a:endParaRPr lang="en-US" noProof="0"/>
          </a:p>
        </p:txBody>
      </p:sp>
      <p:sp>
        <p:nvSpPr>
          <p:cNvPr id="2" name="Title 1">
            <a:extLst>
              <a:ext uri="{FF2B5EF4-FFF2-40B4-BE49-F238E27FC236}">
                <a16:creationId xmlns:a16="http://schemas.microsoft.com/office/drawing/2014/main" id="{6C38A396-E30B-644A-8E9F-E9BED5E867FB}"/>
              </a:ext>
            </a:extLst>
          </p:cNvPr>
          <p:cNvSpPr>
            <a:spLocks noGrp="1"/>
          </p:cNvSpPr>
          <p:nvPr>
            <p:ph type="title" hasCustomPrompt="1"/>
          </p:nvPr>
        </p:nvSpPr>
        <p:spPr/>
        <p:txBody>
          <a:bodyPr/>
          <a:lstStyle>
            <a:lvl1pPr>
              <a:lnSpc>
                <a:spcPct val="100000"/>
              </a:lnSpc>
              <a:defRPr/>
            </a:lvl1pPr>
          </a:lstStyle>
          <a:p>
            <a:r>
              <a:rPr lang="en-US" noProof="0"/>
              <a:t>CLICK TO EDIT MASTER TITLE STYLE</a:t>
            </a:r>
          </a:p>
        </p:txBody>
      </p:sp>
    </p:spTree>
    <p:extLst>
      <p:ext uri="{BB962C8B-B14F-4D97-AF65-F5344CB8AC3E}">
        <p14:creationId xmlns:p14="http://schemas.microsoft.com/office/powerpoint/2010/main" val="2308826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a:t>Click icon to add picture</a:t>
            </a: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
        <p:nvSpPr>
          <p:cNvPr id="17" name="Shape 61">
            <a:extLst>
              <a:ext uri="{FF2B5EF4-FFF2-40B4-BE49-F238E27FC236}">
                <a16:creationId xmlns:a16="http://schemas.microsoft.com/office/drawing/2014/main" id="{649B49FF-0FAA-4E6C-820C-B1F434911FDC}"/>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 id="2147483669" r:id="rId17"/>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1"/>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a:solidFill>
                  <a:schemeClr val="bg1"/>
                </a:solidFill>
              </a:rPr>
              <a:t>MAXYOURTIME</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a:xfrm>
            <a:off x="3470275" y="3890624"/>
            <a:ext cx="5251450" cy="830649"/>
          </a:xfrm>
        </p:spPr>
        <p:txBody>
          <a:bodyPr>
            <a:normAutofit/>
          </a:bodyPr>
          <a:lstStyle/>
          <a:p>
            <a:r>
              <a:rPr lang="en-US" dirty="0">
                <a:solidFill>
                  <a:schemeClr val="bg1"/>
                </a:solidFill>
              </a:rPr>
              <a:t>Rediscover you happiness</a:t>
            </a:r>
          </a:p>
        </p:txBody>
      </p:sp>
    </p:spTree>
    <p:extLst>
      <p:ext uri="{BB962C8B-B14F-4D97-AF65-F5344CB8AC3E}">
        <p14:creationId xmlns:p14="http://schemas.microsoft.com/office/powerpoint/2010/main" val="11020454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70920C0-10F4-4ECD-BDF3-CE993B7C8C82}"/>
              </a:ext>
            </a:extLst>
          </p:cNvPr>
          <p:cNvSpPr>
            <a:spLocks noGrp="1"/>
          </p:cNvSpPr>
          <p:nvPr>
            <p:ph type="title"/>
          </p:nvPr>
        </p:nvSpPr>
        <p:spPr/>
        <p:txBody>
          <a:bodyPr>
            <a:normAutofit/>
          </a:bodyPr>
          <a:lstStyle/>
          <a:p>
            <a:pPr algn="l">
              <a:lnSpc>
                <a:spcPct val="80000"/>
              </a:lnSpc>
              <a:defRPr sz="10000">
                <a:solidFill>
                  <a:srgbClr val="3A3B39"/>
                </a:solidFill>
                <a:latin typeface="Bebas"/>
                <a:ea typeface="Bebas"/>
                <a:cs typeface="Bebas"/>
                <a:sym typeface="Bebas"/>
              </a:defRPr>
            </a:pPr>
            <a:r>
              <a:rPr lang="en-US" sz="2800" dirty="0">
                <a:solidFill>
                  <a:schemeClr val="bg1"/>
                </a:solidFill>
                <a:latin typeface="Calibri" panose="020F0502020204030204" pitchFamily="34" charset="0"/>
                <a:cs typeface="Calibri" panose="020F0502020204030204" pitchFamily="34" charset="0"/>
              </a:rPr>
              <a:t>TITLE GOES HERE</a:t>
            </a:r>
            <a:br>
              <a:rPr lang="en-US" sz="7200" dirty="0">
                <a:solidFill>
                  <a:schemeClr val="bg1"/>
                </a:solidFill>
                <a:cs typeface="Gill Sans" panose="020B0502020104020203" pitchFamily="34" charset="-79"/>
              </a:rPr>
            </a:br>
            <a:r>
              <a:rPr lang="en-US" sz="1200" dirty="0">
                <a:solidFill>
                  <a:schemeClr val="bg1"/>
                </a:solidFill>
                <a:latin typeface="+mn-lt"/>
              </a:rPr>
              <a:t>Lorem ipsum dolor sit amet, consectetur adipiscing elit. Ut gravida eros erat. Proin a tellus sed risus lobortis sagittis eu</a:t>
            </a:r>
          </a:p>
        </p:txBody>
      </p:sp>
      <p:pic>
        <p:nvPicPr>
          <p:cNvPr id="6" name="Picture Placeholder 5" descr="Large Image of person at laptop in internet cafe">
            <a:extLst>
              <a:ext uri="{FF2B5EF4-FFF2-40B4-BE49-F238E27FC236}">
                <a16:creationId xmlns:a16="http://schemas.microsoft.com/office/drawing/2014/main" id="{BFA823F4-1B6F-4E9F-8515-0F87A0C174C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1850" y="1690688"/>
            <a:ext cx="7975600" cy="4486275"/>
          </a:xfrm>
        </p:spPr>
      </p:pic>
      <p:sp>
        <p:nvSpPr>
          <p:cNvPr id="5" name="Rectangle 13">
            <a:extLst>
              <a:ext uri="{FF2B5EF4-FFF2-40B4-BE49-F238E27FC236}">
                <a16:creationId xmlns:a16="http://schemas.microsoft.com/office/drawing/2014/main" id="{84970DCE-964B-4562-9633-71BA6A4DCB65}"/>
              </a:ext>
              <a:ext uri="{C183D7F6-B498-43B3-948B-1728B52AA6E4}">
                <adec:decorative xmlns:adec="http://schemas.microsoft.com/office/drawing/2017/decorative" val="1"/>
              </a:ext>
            </a:extLst>
          </p:cNvPr>
          <p:cNvSpPr/>
          <p:nvPr/>
        </p:nvSpPr>
        <p:spPr>
          <a:xfrm>
            <a:off x="79242" y="0"/>
            <a:ext cx="12191999" cy="6882714"/>
          </a:xfrm>
          <a:prstGeom prst="rect">
            <a:avLst/>
          </a:prstGeom>
          <a:gradFill flip="none" rotWithShape="1">
            <a:gsLst>
              <a:gs pos="0">
                <a:srgbClr val="01023B">
                  <a:alpha val="20000"/>
                </a:srgbClr>
              </a:gs>
              <a:gs pos="100000">
                <a:srgbClr val="E99757">
                  <a:alpha val="20000"/>
                </a:srgbClr>
              </a:gs>
              <a:gs pos="50000">
                <a:srgbClr val="A53F52">
                  <a:alpha val="2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C1F0EB8-D260-4FB6-ACF6-6E86B9A02919}"/>
              </a:ext>
              <a:ext uri="{C183D7F6-B498-43B3-948B-1728B52AA6E4}">
                <adec:decorative xmlns:adec="http://schemas.microsoft.com/office/drawing/2017/decorative" val="1"/>
              </a:ext>
            </a:extLst>
          </p:cNvPr>
          <p:cNvSpPr/>
          <p:nvPr/>
        </p:nvSpPr>
        <p:spPr>
          <a:xfrm>
            <a:off x="3875093" y="0"/>
            <a:ext cx="4199467" cy="1528175"/>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dirty="0">
                <a:latin typeface="+mj-lt"/>
              </a:rPr>
              <a:t>Project Demo</a:t>
            </a:r>
          </a:p>
        </p:txBody>
      </p:sp>
    </p:spTree>
    <p:extLst>
      <p:ext uri="{BB962C8B-B14F-4D97-AF65-F5344CB8AC3E}">
        <p14:creationId xmlns:p14="http://schemas.microsoft.com/office/powerpoint/2010/main" val="1389222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AC677AB6-974F-4952-9181-A42296177FDB}"/>
              </a:ext>
            </a:extLst>
          </p:cNvPr>
          <p:cNvSpPr>
            <a:spLocks noGrp="1"/>
          </p:cNvSpPr>
          <p:nvPr>
            <p:ph type="body" idx="1"/>
          </p:nvPr>
        </p:nvSpPr>
        <p:spPr>
          <a:xfrm>
            <a:off x="6096000" y="24572"/>
            <a:ext cx="6096000" cy="6808856"/>
          </a:xfrm>
        </p:spPr>
        <p:txBody>
          <a:bodyPr>
            <a:normAutofit/>
          </a:bodyPr>
          <a:lstStyle/>
          <a:p>
            <a:r>
              <a:rPr lang="en-AU" dirty="0"/>
              <a:t>Implements a Calendar</a:t>
            </a:r>
          </a:p>
          <a:p>
            <a:r>
              <a:rPr lang="en-AU" dirty="0"/>
              <a:t>User gets a “healthy lifestyle score” based on past data</a:t>
            </a:r>
          </a:p>
          <a:p>
            <a:r>
              <a:rPr lang="en-AU" dirty="0"/>
              <a:t>Implement User ranking based on criteria, while analysing score of multiple users</a:t>
            </a:r>
          </a:p>
          <a:p>
            <a:r>
              <a:rPr lang="en-AU" dirty="0"/>
              <a:t>Dynamic recommendations to improve users work life balance based on past data.</a:t>
            </a:r>
          </a:p>
          <a:p>
            <a:endParaRPr lang="en-AU" dirty="0"/>
          </a:p>
        </p:txBody>
      </p:sp>
      <p:sp>
        <p:nvSpPr>
          <p:cNvPr id="2" name="Slide Number Placeholder 1">
            <a:extLst>
              <a:ext uri="{FF2B5EF4-FFF2-40B4-BE49-F238E27FC236}">
                <a16:creationId xmlns:a16="http://schemas.microsoft.com/office/drawing/2014/main" id="{9ACF7AE9-29AD-4B93-90DE-D87B06EE1C5F}"/>
              </a:ext>
            </a:extLst>
          </p:cNvPr>
          <p:cNvSpPr>
            <a:spLocks noGrp="1"/>
          </p:cNvSpPr>
          <p:nvPr>
            <p:ph type="sldNum" sz="quarter" idx="12"/>
          </p:nvPr>
        </p:nvSpPr>
        <p:spPr/>
        <p:txBody>
          <a:bodyPr/>
          <a:lstStyle/>
          <a:p>
            <a:fld id="{8C2E478F-E849-4A8C-AF1F-CBCC78A7CBFA}" type="slidenum">
              <a:rPr lang="en-US" smtClean="0"/>
              <a:t>11</a:t>
            </a:fld>
            <a:endParaRPr lang="en-US" dirty="0"/>
          </a:p>
        </p:txBody>
      </p:sp>
      <p:sp>
        <p:nvSpPr>
          <p:cNvPr id="5" name="Title 4">
            <a:extLst>
              <a:ext uri="{FF2B5EF4-FFF2-40B4-BE49-F238E27FC236}">
                <a16:creationId xmlns:a16="http://schemas.microsoft.com/office/drawing/2014/main" id="{AB0904D7-557D-4472-A7F4-73138A6859E9}"/>
              </a:ext>
            </a:extLst>
          </p:cNvPr>
          <p:cNvSpPr>
            <a:spLocks noGrp="1"/>
          </p:cNvSpPr>
          <p:nvPr>
            <p:ph type="title"/>
          </p:nvPr>
        </p:nvSpPr>
        <p:spPr>
          <a:xfrm>
            <a:off x="0" y="2547767"/>
            <a:ext cx="4844374" cy="1661297"/>
          </a:xfrm>
        </p:spPr>
        <p:txBody>
          <a:bodyPr>
            <a:normAutofit/>
          </a:bodyPr>
          <a:lstStyle/>
          <a:p>
            <a:r>
              <a:rPr lang="en-AU" sz="4800" dirty="0"/>
              <a:t>Future developments</a:t>
            </a:r>
          </a:p>
        </p:txBody>
      </p:sp>
    </p:spTree>
    <p:extLst>
      <p:ext uri="{BB962C8B-B14F-4D97-AF65-F5344CB8AC3E}">
        <p14:creationId xmlns:p14="http://schemas.microsoft.com/office/powerpoint/2010/main" val="35074798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YOU</a:t>
            </a:r>
          </a:p>
        </p:txBody>
      </p:sp>
      <p:sp>
        <p:nvSpPr>
          <p:cNvPr id="14" name="Subtitle 2">
            <a:extLst>
              <a:ext uri="{FF2B5EF4-FFF2-40B4-BE49-F238E27FC236}">
                <a16:creationId xmlns:a16="http://schemas.microsoft.com/office/drawing/2014/main" id="{A62C97B6-F2B5-4806-AB83-0CC32DF096AE}"/>
              </a:ext>
            </a:extLst>
          </p:cNvPr>
          <p:cNvSpPr txBox="1">
            <a:spLocks/>
          </p:cNvSpPr>
          <p:nvPr/>
        </p:nvSpPr>
        <p:spPr>
          <a:xfrm>
            <a:off x="5585029" y="3058145"/>
            <a:ext cx="5537081" cy="751163"/>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panose="020B0502020104020203" pitchFamily="34" charset="-79"/>
              </a:rPr>
              <a:t>https://github.com/maxsimpson/maxyourpower</a:t>
            </a:r>
          </a:p>
        </p:txBody>
      </p:sp>
      <p:sp>
        <p:nvSpPr>
          <p:cNvPr id="15" name="Text Placeholder 17">
            <a:extLst>
              <a:ext uri="{FF2B5EF4-FFF2-40B4-BE49-F238E27FC236}">
                <a16:creationId xmlns:a16="http://schemas.microsoft.com/office/drawing/2014/main" id="{D6C1F9A6-DF05-40A3-A22A-A5F42139BD96}"/>
              </a:ext>
            </a:extLst>
          </p:cNvPr>
          <p:cNvSpPr txBox="1">
            <a:spLocks/>
          </p:cNvSpPr>
          <p:nvPr/>
        </p:nvSpPr>
        <p:spPr>
          <a:xfrm>
            <a:off x="5617378" y="4200103"/>
            <a:ext cx="5400894" cy="764256"/>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dirty="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dirty="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dirty="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dirty="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dirty="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00B0F0"/>
              </a:buClr>
            </a:pPr>
            <a:r>
              <a:rPr lang="en-US" sz="1800" spc="300" dirty="0">
                <a:latin typeface="+mj-lt"/>
                <a:cs typeface="Gill Sans Light" panose="020B0302020104020203" pitchFamily="34" charset="-79"/>
              </a:rPr>
              <a:t>https://maxyourtime.herokuapp.com</a:t>
            </a: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pic>
        <p:nvPicPr>
          <p:cNvPr id="3" name="Picture 2">
            <a:extLst>
              <a:ext uri="{FF2B5EF4-FFF2-40B4-BE49-F238E27FC236}">
                <a16:creationId xmlns:a16="http://schemas.microsoft.com/office/drawing/2014/main" id="{7BEECC62-0EDB-4BD2-B64C-82773786A79D}"/>
              </a:ext>
            </a:extLst>
          </p:cNvPr>
          <p:cNvPicPr>
            <a:picLocks noChangeAspect="1"/>
          </p:cNvPicPr>
          <p:nvPr/>
        </p:nvPicPr>
        <p:blipFill>
          <a:blip r:embed="rId3"/>
          <a:stretch>
            <a:fillRect/>
          </a:stretch>
        </p:blipFill>
        <p:spPr>
          <a:xfrm>
            <a:off x="4031300" y="2760995"/>
            <a:ext cx="1071915" cy="891029"/>
          </a:xfrm>
          <a:prstGeom prst="rect">
            <a:avLst/>
          </a:prstGeom>
        </p:spPr>
      </p:pic>
      <p:pic>
        <p:nvPicPr>
          <p:cNvPr id="10" name="Picture 9" descr="A close up of a logo&#10;&#10;Description automatically generated">
            <a:extLst>
              <a:ext uri="{FF2B5EF4-FFF2-40B4-BE49-F238E27FC236}">
                <a16:creationId xmlns:a16="http://schemas.microsoft.com/office/drawing/2014/main" id="{1C388052-6312-4EAA-A4BD-3CBE4322B4B4}"/>
              </a:ext>
            </a:extLst>
          </p:cNvPr>
          <p:cNvPicPr>
            <a:picLocks noChangeAspect="1"/>
          </p:cNvPicPr>
          <p:nvPr/>
        </p:nvPicPr>
        <p:blipFill>
          <a:blip r:embed="rId4"/>
          <a:stretch>
            <a:fillRect/>
          </a:stretch>
        </p:blipFill>
        <p:spPr>
          <a:xfrm>
            <a:off x="3728428" y="3887014"/>
            <a:ext cx="1743036" cy="2069855"/>
          </a:xfrm>
          <a:prstGeom prst="rect">
            <a:avLst/>
          </a:prstGeom>
        </p:spPr>
      </p:pic>
    </p:spTree>
    <p:extLst>
      <p:ext uri="{BB962C8B-B14F-4D97-AF65-F5344CB8AC3E}">
        <p14:creationId xmlns:p14="http://schemas.microsoft.com/office/powerpoint/2010/main" val="9277275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Abstract Coding&#10;">
            <a:extLst>
              <a:ext uri="{FF2B5EF4-FFF2-40B4-BE49-F238E27FC236}">
                <a16:creationId xmlns:a16="http://schemas.microsoft.com/office/drawing/2014/main" id="{5F76566E-36EF-4E0C-8563-ABC2D25923BA}"/>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a:xfrm>
            <a:off x="0" y="-24572"/>
            <a:ext cx="6096000" cy="6858000"/>
          </a:xfrm>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2734962 w 6096000"/>
              <a:gd name="connsiteY2" fmla="*/ 6808573 h 6858000"/>
              <a:gd name="connsiteX3" fmla="*/ 0 w 6096000"/>
              <a:gd name="connsiteY3" fmla="*/ 6858000 h 6858000"/>
              <a:gd name="connsiteX4" fmla="*/ 0 w 6096000"/>
              <a:gd name="connsiteY4" fmla="*/ 0 h 6858000"/>
              <a:gd name="connsiteX0" fmla="*/ 0 w 6096000"/>
              <a:gd name="connsiteY0" fmla="*/ 0 h 6882714"/>
              <a:gd name="connsiteX1" fmla="*/ 6096000 w 6096000"/>
              <a:gd name="connsiteY1" fmla="*/ 0 h 6882714"/>
              <a:gd name="connsiteX2" fmla="*/ 4242486 w 6096000"/>
              <a:gd name="connsiteY2" fmla="*/ 6882714 h 6882714"/>
              <a:gd name="connsiteX3" fmla="*/ 0 w 6096000"/>
              <a:gd name="connsiteY3" fmla="*/ 6858000 h 6882714"/>
              <a:gd name="connsiteX4" fmla="*/ 0 w 6096000"/>
              <a:gd name="connsiteY4" fmla="*/ 0 h 68827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82714">
                <a:moveTo>
                  <a:pt x="0" y="0"/>
                </a:moveTo>
                <a:lnTo>
                  <a:pt x="6096000" y="0"/>
                </a:lnTo>
                <a:lnTo>
                  <a:pt x="4242486" y="6882714"/>
                </a:lnTo>
                <a:lnTo>
                  <a:pt x="0" y="6858000"/>
                </a:lnTo>
                <a:lnTo>
                  <a:pt x="0" y="0"/>
                </a:lnTo>
                <a:close/>
              </a:path>
            </a:pathLst>
          </a:custGeom>
          <a:gradFill flip="none" rotWithShape="1">
            <a:gsLst>
              <a:gs pos="0">
                <a:srgbClr val="01023B">
                  <a:alpha val="70000"/>
                </a:srgbClr>
              </a:gs>
              <a:gs pos="100000">
                <a:srgbClr val="E99757">
                  <a:alpha val="70000"/>
                </a:srgbClr>
              </a:gs>
              <a:gs pos="50000">
                <a:srgbClr val="A53F52">
                  <a:alpha val="7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520779"/>
            <a:ext cx="5251450" cy="1661297"/>
          </a:xfrm>
        </p:spPr>
        <p:txBody>
          <a:bodyPr>
            <a:normAutofit fontScale="90000"/>
          </a:bodyPr>
          <a:lstStyle/>
          <a:p>
            <a:r>
              <a:rPr lang="en-US" dirty="0"/>
              <a:t>Balance your Time</a:t>
            </a:r>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6000" y="4206648"/>
            <a:ext cx="5251450" cy="891445"/>
          </a:xfrm>
        </p:spPr>
        <p:txBody>
          <a:bodyPr>
            <a:normAutofit/>
          </a:bodyPr>
          <a:lstStyle/>
          <a:p>
            <a:r>
              <a:rPr lang="en-US" dirty="0"/>
              <a:t>Track and discover your time blocks</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2</a:t>
            </a:fld>
            <a:endParaRPr lang="en-US" dirty="0"/>
          </a:p>
        </p:txBody>
      </p:sp>
    </p:spTree>
    <p:extLst>
      <p:ext uri="{BB962C8B-B14F-4D97-AF65-F5344CB8AC3E}">
        <p14:creationId xmlns:p14="http://schemas.microsoft.com/office/powerpoint/2010/main" val="35785031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Placeholder 6" descr="Iphone Floating taking image">
            <a:extLst>
              <a:ext uri="{FF2B5EF4-FFF2-40B4-BE49-F238E27FC236}">
                <a16:creationId xmlns:a16="http://schemas.microsoft.com/office/drawing/2014/main" id="{7BE52127-9518-4872-A0A9-09A7D0871423}"/>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a:stretch>
            <a:fillRect/>
          </a:stretch>
        </p:blipFill>
        <p:spPr/>
      </p:pic>
      <p:sp>
        <p:nvSpPr>
          <p:cNvPr id="14" name="Rectangle 13">
            <a:extLst>
              <a:ext uri="{FF2B5EF4-FFF2-40B4-BE49-F238E27FC236}">
                <a16:creationId xmlns:a16="http://schemas.microsoft.com/office/drawing/2014/main" id="{D687D26E-D67A-4318-AAB1-DCEAA89EEB21}"/>
              </a:ext>
              <a:ext uri="{C183D7F6-B498-43B3-948B-1728B52AA6E4}">
                <adec:decorative xmlns:adec="http://schemas.microsoft.com/office/drawing/2017/decorative" val="1"/>
              </a:ext>
            </a:extLst>
          </p:cNvPr>
          <p:cNvSpPr/>
          <p:nvPr/>
        </p:nvSpPr>
        <p:spPr>
          <a:xfrm>
            <a:off x="0" y="0"/>
            <a:ext cx="6096000" cy="6882714"/>
          </a:xfrm>
          <a:prstGeom prst="parallelogram">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2">
            <a:extLst>
              <a:ext uri="{FF2B5EF4-FFF2-40B4-BE49-F238E27FC236}">
                <a16:creationId xmlns:a16="http://schemas.microsoft.com/office/drawing/2014/main" id="{1D24B42B-925B-494C-A986-BD85E8117E1E}"/>
              </a:ext>
            </a:extLst>
          </p:cNvPr>
          <p:cNvSpPr>
            <a:spLocks noGrp="1"/>
          </p:cNvSpPr>
          <p:nvPr>
            <p:ph type="title"/>
          </p:nvPr>
        </p:nvSpPr>
        <p:spPr>
          <a:xfrm>
            <a:off x="6096000" y="267317"/>
            <a:ext cx="5687291" cy="2033201"/>
          </a:xfrm>
        </p:spPr>
        <p:txBody>
          <a:bodyPr>
            <a:normAutofit/>
          </a:bodyPr>
          <a:lstStyle/>
          <a:p>
            <a:r>
              <a:rPr lang="en-AU" sz="5400" dirty="0"/>
              <a:t>Concept</a:t>
            </a:r>
            <a:endParaRPr lang="en-US" sz="5400" dirty="0"/>
          </a:p>
        </p:txBody>
      </p:sp>
      <p:sp>
        <p:nvSpPr>
          <p:cNvPr id="4" name="Text Placeholder 3">
            <a:extLst>
              <a:ext uri="{FF2B5EF4-FFF2-40B4-BE49-F238E27FC236}">
                <a16:creationId xmlns:a16="http://schemas.microsoft.com/office/drawing/2014/main" id="{A8CA6DEC-302B-49C8-AC11-FD6F37AFA854}"/>
              </a:ext>
            </a:extLst>
          </p:cNvPr>
          <p:cNvSpPr>
            <a:spLocks noGrp="1"/>
          </p:cNvSpPr>
          <p:nvPr>
            <p:ph type="body" idx="1"/>
          </p:nvPr>
        </p:nvSpPr>
        <p:spPr>
          <a:xfrm>
            <a:off x="6095999" y="2063982"/>
            <a:ext cx="5687291" cy="1365018"/>
          </a:xfrm>
        </p:spPr>
        <p:txBody>
          <a:bodyPr>
            <a:normAutofit fontScale="92500" lnSpcReduction="20000"/>
          </a:bodyPr>
          <a:lstStyle/>
          <a:p>
            <a:r>
              <a:rPr lang="en-AU" sz="2600" dirty="0"/>
              <a:t>Ideally time should be spent in proper ratio for work , family and sleep (‘8 hours for each’).</a:t>
            </a:r>
          </a:p>
        </p:txBody>
      </p:sp>
      <p:sp>
        <p:nvSpPr>
          <p:cNvPr id="2094" name="Slide Number Placeholder 2093">
            <a:extLst>
              <a:ext uri="{FF2B5EF4-FFF2-40B4-BE49-F238E27FC236}">
                <a16:creationId xmlns:a16="http://schemas.microsoft.com/office/drawing/2014/main" id="{5DA62994-769D-4C19-BB0A-5144E0A5CFCD}"/>
              </a:ext>
            </a:extLst>
          </p:cNvPr>
          <p:cNvSpPr>
            <a:spLocks noGrp="1"/>
          </p:cNvSpPr>
          <p:nvPr>
            <p:ph type="sldNum" sz="quarter" idx="12"/>
          </p:nvPr>
        </p:nvSpPr>
        <p:spPr/>
        <p:txBody>
          <a:bodyPr/>
          <a:lstStyle/>
          <a:p>
            <a:fld id="{8C2E478F-E849-4A8C-AF1F-CBCC78A7CBFA}" type="slidenum">
              <a:rPr lang="en-US" smtClean="0"/>
              <a:pPr/>
              <a:t>3</a:t>
            </a:fld>
            <a:endParaRPr lang="en-US" dirty="0"/>
          </a:p>
        </p:txBody>
      </p:sp>
      <p:sp>
        <p:nvSpPr>
          <p:cNvPr id="2" name="Rectangle 1">
            <a:extLst>
              <a:ext uri="{FF2B5EF4-FFF2-40B4-BE49-F238E27FC236}">
                <a16:creationId xmlns:a16="http://schemas.microsoft.com/office/drawing/2014/main" id="{48F19833-466B-417A-A963-816B55869E66}"/>
              </a:ext>
            </a:extLst>
          </p:cNvPr>
          <p:cNvSpPr/>
          <p:nvPr/>
        </p:nvSpPr>
        <p:spPr>
          <a:xfrm>
            <a:off x="6095999" y="3691913"/>
            <a:ext cx="5687291" cy="690638"/>
          </a:xfrm>
          <a:prstGeom prst="rect">
            <a:avLst/>
          </a:prstGeom>
        </p:spPr>
        <p:txBody>
          <a:bodyPr wrap="square">
            <a:spAutoFit/>
          </a:bodyPr>
          <a:lstStyle/>
          <a:p>
            <a:pPr>
              <a:lnSpc>
                <a:spcPct val="80000"/>
              </a:lnSpc>
              <a:spcBef>
                <a:spcPts val="1000"/>
              </a:spcBef>
            </a:pPr>
            <a:r>
              <a:rPr lang="en-AU" sz="2400" spc="600" dirty="0">
                <a:solidFill>
                  <a:schemeClr val="tx1">
                    <a:tint val="75000"/>
                  </a:schemeClr>
                </a:solidFill>
              </a:rPr>
              <a:t>App helps to track time usage</a:t>
            </a:r>
          </a:p>
        </p:txBody>
      </p:sp>
      <p:sp>
        <p:nvSpPr>
          <p:cNvPr id="5" name="Rectangle 4">
            <a:extLst>
              <a:ext uri="{FF2B5EF4-FFF2-40B4-BE49-F238E27FC236}">
                <a16:creationId xmlns:a16="http://schemas.microsoft.com/office/drawing/2014/main" id="{989E9A0A-4168-4763-88FF-1807C154DE37}"/>
              </a:ext>
            </a:extLst>
          </p:cNvPr>
          <p:cNvSpPr/>
          <p:nvPr/>
        </p:nvSpPr>
        <p:spPr>
          <a:xfrm>
            <a:off x="6096000" y="4669501"/>
            <a:ext cx="5687291" cy="690638"/>
          </a:xfrm>
          <a:prstGeom prst="rect">
            <a:avLst/>
          </a:prstGeom>
        </p:spPr>
        <p:txBody>
          <a:bodyPr wrap="square">
            <a:spAutoFit/>
          </a:bodyPr>
          <a:lstStyle/>
          <a:p>
            <a:pPr>
              <a:lnSpc>
                <a:spcPct val="80000"/>
              </a:lnSpc>
              <a:spcBef>
                <a:spcPts val="1000"/>
              </a:spcBef>
            </a:pPr>
            <a:r>
              <a:rPr lang="en-AU" sz="2400" spc="600" dirty="0">
                <a:solidFill>
                  <a:schemeClr val="tx1">
                    <a:tint val="75000"/>
                  </a:schemeClr>
                </a:solidFill>
              </a:rPr>
              <a:t>Display time usage by using attractive visuals</a:t>
            </a:r>
          </a:p>
        </p:txBody>
      </p:sp>
    </p:spTree>
    <p:extLst>
      <p:ext uri="{BB962C8B-B14F-4D97-AF65-F5344CB8AC3E}">
        <p14:creationId xmlns:p14="http://schemas.microsoft.com/office/powerpoint/2010/main" val="38342107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37715"/>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7">
            <a:extLst>
              <a:ext uri="{FF2B5EF4-FFF2-40B4-BE49-F238E27FC236}">
                <a16:creationId xmlns:a16="http://schemas.microsoft.com/office/drawing/2014/main" id="{A3F530F9-BDB1-49E4-9EFF-B9535CF653A7}"/>
              </a:ext>
            </a:extLst>
          </p:cNvPr>
          <p:cNvSpPr>
            <a:spLocks noGrp="1"/>
          </p:cNvSpPr>
          <p:nvPr>
            <p:ph type="title"/>
          </p:nvPr>
        </p:nvSpPr>
        <p:spPr>
          <a:xfrm>
            <a:off x="52754" y="2372497"/>
            <a:ext cx="4642814" cy="1458097"/>
          </a:xfrm>
        </p:spPr>
        <p:txBody>
          <a:bodyPr>
            <a:noAutofit/>
          </a:bodyPr>
          <a:lstStyle/>
          <a:p>
            <a:pPr algn="l"/>
            <a:r>
              <a:rPr lang="en-US" sz="5400" dirty="0"/>
              <a:t>User Story</a:t>
            </a:r>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a:xfrm>
            <a:off x="5469304" y="247135"/>
            <a:ext cx="6669942" cy="6014769"/>
          </a:xfrm>
        </p:spPr>
        <p:txBody>
          <a:bodyPr>
            <a:normAutofit fontScale="92500" lnSpcReduction="20000"/>
          </a:bodyPr>
          <a:lstStyle/>
          <a:p>
            <a:r>
              <a:rPr lang="en-AU" sz="2400" dirty="0"/>
              <a:t>AS A user, I WANT an “user-friendly” UI to record my time into different categories (3 for now), SO THAT my daily activities are saved in the app.</a:t>
            </a:r>
          </a:p>
          <a:p>
            <a:r>
              <a:rPr lang="en-AU" sz="2400" dirty="0"/>
              <a:t>AS A user, I WANT a reminder for me to stop time tracking, SO THAT the data collected is validated.</a:t>
            </a:r>
          </a:p>
          <a:p>
            <a:r>
              <a:rPr lang="en-AU" sz="2400" dirty="0"/>
              <a:t>AS A user, I WANT an informative history time tracking dashboard, SO THAT all my saved time data is visualized and I can plan well for the future.</a:t>
            </a:r>
          </a:p>
          <a:p>
            <a:r>
              <a:rPr lang="en-AU" sz="2400" dirty="0"/>
              <a:t>AS A user, I WANT to be able to track my time easily using my phone</a:t>
            </a:r>
          </a:p>
          <a:p>
            <a:r>
              <a:rPr lang="en-AU" sz="2400" dirty="0"/>
              <a:t>AS A user, I WANT the app to remember me, my settings and my history</a:t>
            </a:r>
          </a:p>
          <a:p>
            <a:pPr marL="0" indent="0">
              <a:buNone/>
            </a:pPr>
            <a:endParaRPr lang="en-US" dirty="0"/>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132537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p:txBody>
          <a:bodyPr/>
          <a:lstStyle/>
          <a:p>
            <a:r>
              <a:rPr lang="en-US" dirty="0"/>
              <a:t>features</a:t>
            </a:r>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a:xfrm>
            <a:off x="7406904" y="1003686"/>
            <a:ext cx="4785096" cy="818511"/>
          </a:xfrm>
        </p:spPr>
        <p:txBody>
          <a:bodyPr>
            <a:noAutofit/>
          </a:bodyPr>
          <a:lstStyle/>
          <a:p>
            <a:r>
              <a:rPr lang="en-US" sz="2400" dirty="0"/>
              <a:t>Easy to use UI to track user time usage</a:t>
            </a:r>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5</a:t>
            </a:fld>
            <a:endParaRPr lang="en-US" dirty="0"/>
          </a:p>
        </p:txBody>
      </p:sp>
      <p:sp>
        <p:nvSpPr>
          <p:cNvPr id="3" name="Rectangle 2">
            <a:extLst>
              <a:ext uri="{FF2B5EF4-FFF2-40B4-BE49-F238E27FC236}">
                <a16:creationId xmlns:a16="http://schemas.microsoft.com/office/drawing/2014/main" id="{2C9FFE7B-6951-4632-95D9-72461DCF154A}"/>
              </a:ext>
            </a:extLst>
          </p:cNvPr>
          <p:cNvSpPr/>
          <p:nvPr/>
        </p:nvSpPr>
        <p:spPr>
          <a:xfrm>
            <a:off x="7406903" y="2098793"/>
            <a:ext cx="4758259" cy="1493935"/>
          </a:xfrm>
          <a:prstGeom prst="rect">
            <a:avLst/>
          </a:prstGeom>
        </p:spPr>
        <p:txBody>
          <a:bodyPr wrap="square">
            <a:spAutoFit/>
          </a:bodyPr>
          <a:lstStyle/>
          <a:p>
            <a:pPr>
              <a:lnSpc>
                <a:spcPct val="130000"/>
              </a:lnSpc>
              <a:spcBef>
                <a:spcPts val="1000"/>
              </a:spcBef>
            </a:pPr>
            <a:r>
              <a:rPr lang="en-US" sz="2400" spc="600" dirty="0">
                <a:solidFill>
                  <a:schemeClr val="tx1">
                    <a:tint val="75000"/>
                  </a:schemeClr>
                </a:solidFill>
              </a:rPr>
              <a:t>Sleep Tracker – Allow user to track their sleep  time</a:t>
            </a:r>
          </a:p>
        </p:txBody>
      </p:sp>
      <p:sp>
        <p:nvSpPr>
          <p:cNvPr id="6" name="Rectangle 5">
            <a:extLst>
              <a:ext uri="{FF2B5EF4-FFF2-40B4-BE49-F238E27FC236}">
                <a16:creationId xmlns:a16="http://schemas.microsoft.com/office/drawing/2014/main" id="{710B9356-8C00-4C05-A9B3-2D3A94E31071}"/>
              </a:ext>
            </a:extLst>
          </p:cNvPr>
          <p:cNvSpPr/>
          <p:nvPr/>
        </p:nvSpPr>
        <p:spPr>
          <a:xfrm>
            <a:off x="7406902" y="4020141"/>
            <a:ext cx="4758259" cy="1200329"/>
          </a:xfrm>
          <a:prstGeom prst="rect">
            <a:avLst/>
          </a:prstGeom>
        </p:spPr>
        <p:txBody>
          <a:bodyPr wrap="square">
            <a:spAutoFit/>
          </a:bodyPr>
          <a:lstStyle/>
          <a:p>
            <a:r>
              <a:rPr lang="en-US" sz="2400" spc="600" dirty="0">
                <a:solidFill>
                  <a:schemeClr val="tx1">
                    <a:tint val="75000"/>
                  </a:schemeClr>
                </a:solidFill>
              </a:rPr>
              <a:t>Display time blocks effectively using diagrams/charts</a:t>
            </a:r>
          </a:p>
        </p:txBody>
      </p:sp>
    </p:spTree>
    <p:extLst>
      <p:ext uri="{BB962C8B-B14F-4D97-AF65-F5344CB8AC3E}">
        <p14:creationId xmlns:p14="http://schemas.microsoft.com/office/powerpoint/2010/main" val="2720361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6</a:t>
            </a:fld>
            <a:endParaRPr lang="en-US" dirty="0"/>
          </a:p>
        </p:txBody>
      </p:sp>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a:xfrm>
            <a:off x="0" y="2322513"/>
            <a:ext cx="4997885" cy="1661297"/>
          </a:xfrm>
        </p:spPr>
        <p:txBody>
          <a:bodyPr anchor="ctr">
            <a:normAutofit fontScale="90000"/>
          </a:bodyPr>
          <a:lstStyle/>
          <a:p>
            <a:pPr algn="ctr"/>
            <a:r>
              <a:rPr lang="en-US" dirty="0"/>
              <a:t>Technology Used</a:t>
            </a:r>
          </a:p>
        </p:txBody>
      </p:sp>
      <p:sp>
        <p:nvSpPr>
          <p:cNvPr id="6" name="Text Placeholder 5">
            <a:extLst>
              <a:ext uri="{FF2B5EF4-FFF2-40B4-BE49-F238E27FC236}">
                <a16:creationId xmlns:a16="http://schemas.microsoft.com/office/drawing/2014/main" id="{5FBB0776-0624-4A97-8BD3-03CF602288BA}"/>
              </a:ext>
            </a:extLst>
          </p:cNvPr>
          <p:cNvSpPr>
            <a:spLocks noGrp="1"/>
          </p:cNvSpPr>
          <p:nvPr>
            <p:ph type="body" sz="quarter" idx="4294967295"/>
          </p:nvPr>
        </p:nvSpPr>
        <p:spPr>
          <a:xfrm>
            <a:off x="6096000" y="1064711"/>
            <a:ext cx="6096000" cy="5403592"/>
          </a:xfrm>
        </p:spPr>
        <p:txBody>
          <a:bodyPr>
            <a:normAutofit lnSpcReduction="10000"/>
          </a:bodyPr>
          <a:lstStyle/>
          <a:p>
            <a:pPr marL="0" indent="0">
              <a:buNone/>
            </a:pPr>
            <a:r>
              <a:rPr lang="en-AU" sz="2400" spc="600" dirty="0">
                <a:solidFill>
                  <a:schemeClr val="tx1">
                    <a:tint val="75000"/>
                  </a:schemeClr>
                </a:solidFill>
              </a:rPr>
              <a:t>Node and </a:t>
            </a:r>
            <a:r>
              <a:rPr lang="en-AU" sz="2400" spc="600" dirty="0" err="1">
                <a:solidFill>
                  <a:schemeClr val="tx1">
                    <a:tint val="75000"/>
                  </a:schemeClr>
                </a:solidFill>
              </a:rPr>
              <a:t>ExpressJs</a:t>
            </a:r>
            <a:r>
              <a:rPr lang="en-AU" sz="2400" spc="600" dirty="0">
                <a:solidFill>
                  <a:schemeClr val="tx1">
                    <a:tint val="75000"/>
                  </a:schemeClr>
                </a:solidFill>
              </a:rPr>
              <a:t> for web server</a:t>
            </a:r>
          </a:p>
          <a:p>
            <a:pPr marL="0" indent="0">
              <a:buNone/>
            </a:pPr>
            <a:r>
              <a:rPr lang="en-AU" sz="2400" spc="600" dirty="0" err="1">
                <a:solidFill>
                  <a:schemeClr val="tx1">
                    <a:tint val="75000"/>
                  </a:schemeClr>
                </a:solidFill>
              </a:rPr>
              <a:t>MySqL</a:t>
            </a:r>
            <a:r>
              <a:rPr lang="en-AU" sz="2400" spc="600" dirty="0">
                <a:solidFill>
                  <a:schemeClr val="tx1">
                    <a:tint val="75000"/>
                  </a:schemeClr>
                </a:solidFill>
              </a:rPr>
              <a:t> using </a:t>
            </a:r>
            <a:r>
              <a:rPr lang="en-AU" sz="2400" spc="600" dirty="0" err="1">
                <a:solidFill>
                  <a:schemeClr val="tx1">
                    <a:tint val="75000"/>
                  </a:schemeClr>
                </a:solidFill>
              </a:rPr>
              <a:t>Sequelize</a:t>
            </a:r>
            <a:r>
              <a:rPr lang="en-AU" sz="2400" spc="600" dirty="0">
                <a:solidFill>
                  <a:schemeClr val="tx1">
                    <a:tint val="75000"/>
                  </a:schemeClr>
                </a:solidFill>
              </a:rPr>
              <a:t> ORM for Database</a:t>
            </a:r>
          </a:p>
          <a:p>
            <a:pPr marL="0" indent="0">
              <a:buNone/>
            </a:pPr>
            <a:r>
              <a:rPr lang="en-AU" sz="2400" spc="600" dirty="0" err="1">
                <a:solidFill>
                  <a:schemeClr val="tx1">
                    <a:tint val="75000"/>
                  </a:schemeClr>
                </a:solidFill>
              </a:rPr>
              <a:t>Chartjs</a:t>
            </a:r>
            <a:r>
              <a:rPr lang="en-AU" sz="2400" spc="600" dirty="0">
                <a:solidFill>
                  <a:schemeClr val="tx1">
                    <a:tint val="75000"/>
                  </a:schemeClr>
                </a:solidFill>
              </a:rPr>
              <a:t> for visualization</a:t>
            </a:r>
          </a:p>
          <a:p>
            <a:pPr marL="0" indent="0">
              <a:buNone/>
            </a:pPr>
            <a:r>
              <a:rPr lang="en-AU" sz="2400" spc="600" dirty="0">
                <a:solidFill>
                  <a:schemeClr val="tx1">
                    <a:tint val="75000"/>
                  </a:schemeClr>
                </a:solidFill>
              </a:rPr>
              <a:t>Express-handlebars for frontend</a:t>
            </a:r>
          </a:p>
          <a:p>
            <a:pPr marL="0" indent="0">
              <a:buNone/>
            </a:pPr>
            <a:r>
              <a:rPr lang="en-AU" sz="2400" spc="600" dirty="0">
                <a:solidFill>
                  <a:schemeClr val="tx1">
                    <a:tint val="75000"/>
                  </a:schemeClr>
                </a:solidFill>
              </a:rPr>
              <a:t>Facebook Passport for Authentication </a:t>
            </a:r>
          </a:p>
          <a:p>
            <a:pPr marL="0" indent="0">
              <a:buNone/>
            </a:pPr>
            <a:endParaRPr lang="en-US" dirty="0"/>
          </a:p>
        </p:txBody>
      </p:sp>
    </p:spTree>
    <p:extLst>
      <p:ext uri="{BB962C8B-B14F-4D97-AF65-F5344CB8AC3E}">
        <p14:creationId xmlns:p14="http://schemas.microsoft.com/office/powerpoint/2010/main" val="16192656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Chart" descr="Chart goes here">
            <a:extLst>
              <a:ext uri="{FF2B5EF4-FFF2-40B4-BE49-F238E27FC236}">
                <a16:creationId xmlns:a16="http://schemas.microsoft.com/office/drawing/2014/main" id="{6573B952-4CEE-4757-91AB-02A6F22E1CF3}"/>
              </a:ext>
            </a:extLst>
          </p:cNvPr>
          <p:cNvGraphicFramePr>
            <a:graphicFrameLocks noGrp="1"/>
          </p:cNvGraphicFramePr>
          <p:nvPr>
            <p:ph sz="quarter" idx="14"/>
            <p:extLst>
              <p:ext uri="{D42A27DB-BD31-4B8C-83A1-F6EECF244321}">
                <p14:modId xmlns:p14="http://schemas.microsoft.com/office/powerpoint/2010/main" val="3286701834"/>
              </p:ext>
            </p:extLst>
          </p:nvPr>
        </p:nvGraphicFramePr>
        <p:xfrm>
          <a:off x="0" y="0"/>
          <a:ext cx="7415213" cy="6858000"/>
        </p:xfrm>
        <a:graphic>
          <a:graphicData uri="http://schemas.openxmlformats.org/drawingml/2006/chart">
            <c:chart xmlns:c="http://schemas.openxmlformats.org/drawingml/2006/chart" xmlns:r="http://schemas.openxmlformats.org/officeDocument/2006/relationships" r:id="rId2"/>
          </a:graphicData>
        </a:graphic>
      </p:graphicFrame>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Explaining chart</a:t>
            </a:r>
          </a:p>
        </p:txBody>
      </p:sp>
      <p:sp>
        <p:nvSpPr>
          <p:cNvPr id="4" name="Text Placeholder 3">
            <a:extLst>
              <a:ext uri="{FF2B5EF4-FFF2-40B4-BE49-F238E27FC236}">
                <a16:creationId xmlns:a16="http://schemas.microsoft.com/office/drawing/2014/main" id="{46E2CC9E-302A-4500-B0E3-4BE84867E197}"/>
              </a:ext>
            </a:extLst>
          </p:cNvPr>
          <p:cNvSpPr>
            <a:spLocks noGrp="1"/>
          </p:cNvSpPr>
          <p:nvPr>
            <p:ph type="body" idx="13"/>
          </p:nvPr>
        </p:nvSpPr>
        <p:spPr/>
        <p:txBody>
          <a:bodyPr/>
          <a:lstStyle/>
          <a:p>
            <a:r>
              <a:rPr lang="en-US" dirty="0"/>
              <a:t>SUBTITLE GOES HERE</a:t>
            </a:r>
          </a:p>
        </p:txBody>
      </p:sp>
      <p:sp>
        <p:nvSpPr>
          <p:cNvPr id="3" name="Content Placeholder 2">
            <a:extLst>
              <a:ext uri="{FF2B5EF4-FFF2-40B4-BE49-F238E27FC236}">
                <a16:creationId xmlns:a16="http://schemas.microsoft.com/office/drawing/2014/main" id="{A999491B-46DB-4307-8E1A-E1066E4FBAEB}"/>
              </a:ext>
            </a:extLst>
          </p:cNvPr>
          <p:cNvSpPr>
            <a:spLocks noGrp="1"/>
          </p:cNvSpPr>
          <p:nvPr>
            <p:ph idx="1"/>
          </p:nvPr>
        </p:nvSpPr>
        <p:spPr/>
        <p:txBody>
          <a:bodyPr>
            <a:normAutofit fontScale="92500"/>
          </a:bodyPr>
          <a:lstStyle/>
          <a:p>
            <a:pPr marL="0" indent="0">
              <a:buNone/>
            </a:pPr>
            <a:r>
              <a:rPr lang="en-US" dirty="0"/>
              <a:t>Lorem ipsum dolor sit amet, consectetur adipiscing elit. Ut gravida eros erat. Proin a tellus sed risus lobortis sagittis eu quis est. Duis ut aliquam nisi. Suspendisse vehicula mi diam, sit amet lacinia massa sodales ac. Fusce condimentum egestas nunc a maximus. Quisque et orci purus. Proin dolor mi, ultrices sit amet ipsum placerat, congue mattis turpis. Donec vestibulum eros eget mauris dignissim, ut ultricies dolor viverra. Phasellus efficitur ante nec sem convallis, in ornare est accumsan. Lorem ipsum dolor sit amet, consectetur adipiscing elit. Ut gravida eros erat. Proin a tellus sed risus lobortis sagittis eu quis est. </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4"/>
          </p:nvPr>
        </p:nvSpPr>
        <p:spPr/>
        <p:txBody>
          <a:bodyPr/>
          <a:lstStyle/>
          <a:p>
            <a:fld id="{8C2E478F-E849-4A8C-AF1F-CBCC78A7CBFA}" type="slidenum">
              <a:rPr lang="en-US" smtClean="0"/>
              <a:t>7</a:t>
            </a:fld>
            <a:endParaRPr lang="en-US" dirty="0"/>
          </a:p>
        </p:txBody>
      </p:sp>
    </p:spTree>
    <p:extLst>
      <p:ext uri="{BB962C8B-B14F-4D97-AF65-F5344CB8AC3E}">
        <p14:creationId xmlns:p14="http://schemas.microsoft.com/office/powerpoint/2010/main" val="869470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637B6537-9759-407E-A1C2-EC23FEFF5055}"/>
              </a:ext>
            </a:extLst>
          </p:cNvPr>
          <p:cNvSpPr>
            <a:spLocks noGrp="1"/>
          </p:cNvSpPr>
          <p:nvPr>
            <p:ph type="body" idx="1"/>
          </p:nvPr>
        </p:nvSpPr>
        <p:spPr>
          <a:xfrm>
            <a:off x="6096000" y="24572"/>
            <a:ext cx="6096000" cy="6833428"/>
          </a:xfrm>
        </p:spPr>
        <p:txBody>
          <a:bodyPr>
            <a:normAutofit/>
          </a:bodyPr>
          <a:lstStyle/>
          <a:p>
            <a:r>
              <a:rPr lang="en-AU" dirty="0"/>
              <a:t>Found </a:t>
            </a:r>
            <a:r>
              <a:rPr lang="en-AU" dirty="0" err="1"/>
              <a:t>Sequelize</a:t>
            </a:r>
            <a:r>
              <a:rPr lang="en-AU" dirty="0"/>
              <a:t> documentation difficult to follow</a:t>
            </a:r>
          </a:p>
          <a:p>
            <a:r>
              <a:rPr lang="en-AU" dirty="0"/>
              <a:t>Seeding application with </a:t>
            </a:r>
            <a:r>
              <a:rPr lang="en-AU" dirty="0" err="1"/>
              <a:t>sequelize</a:t>
            </a:r>
            <a:r>
              <a:rPr lang="en-AU" dirty="0"/>
              <a:t> ORM</a:t>
            </a:r>
          </a:p>
          <a:p>
            <a:r>
              <a:rPr lang="en-AU" dirty="0"/>
              <a:t>Git merge issues</a:t>
            </a:r>
          </a:p>
          <a:p>
            <a:r>
              <a:rPr lang="en-AU" dirty="0"/>
              <a:t>Getting project to work on multiple platform(</a:t>
            </a:r>
            <a:r>
              <a:rPr lang="en-AU" dirty="0" err="1"/>
              <a:t>i.e</a:t>
            </a:r>
            <a:r>
              <a:rPr lang="en-AU" dirty="0"/>
              <a:t> works on local but not in Heroku app)</a:t>
            </a:r>
          </a:p>
          <a:p>
            <a:r>
              <a:rPr lang="en-AU" dirty="0"/>
              <a:t>Working remotely on a group project</a:t>
            </a:r>
          </a:p>
          <a:p>
            <a:endParaRPr lang="en-AU" dirty="0"/>
          </a:p>
        </p:txBody>
      </p:sp>
      <p:sp>
        <p:nvSpPr>
          <p:cNvPr id="6" name="Slide Number Placeholder 5">
            <a:extLst>
              <a:ext uri="{FF2B5EF4-FFF2-40B4-BE49-F238E27FC236}">
                <a16:creationId xmlns:a16="http://schemas.microsoft.com/office/drawing/2014/main" id="{28AAB1C3-9015-40F4-AA40-0FD7FFD1CFA6}"/>
              </a:ext>
            </a:extLst>
          </p:cNvPr>
          <p:cNvSpPr>
            <a:spLocks noGrp="1"/>
          </p:cNvSpPr>
          <p:nvPr>
            <p:ph type="sldNum" sz="quarter" idx="12"/>
          </p:nvPr>
        </p:nvSpPr>
        <p:spPr/>
        <p:txBody>
          <a:bodyPr/>
          <a:lstStyle/>
          <a:p>
            <a:fld id="{8C2E478F-E849-4A8C-AF1F-CBCC78A7CBFA}" type="slidenum">
              <a:rPr lang="en-US" smtClean="0"/>
              <a:pPr/>
              <a:t>8</a:t>
            </a:fld>
            <a:endParaRPr lang="en-US" dirty="0"/>
          </a:p>
        </p:txBody>
      </p:sp>
      <p:sp>
        <p:nvSpPr>
          <p:cNvPr id="7" name="Title 6">
            <a:extLst>
              <a:ext uri="{FF2B5EF4-FFF2-40B4-BE49-F238E27FC236}">
                <a16:creationId xmlns:a16="http://schemas.microsoft.com/office/drawing/2014/main" id="{0D475260-CD8F-4AE2-8997-0C3B762BBE1D}"/>
              </a:ext>
            </a:extLst>
          </p:cNvPr>
          <p:cNvSpPr>
            <a:spLocks noGrp="1"/>
          </p:cNvSpPr>
          <p:nvPr>
            <p:ph type="title"/>
          </p:nvPr>
        </p:nvSpPr>
        <p:spPr>
          <a:xfrm>
            <a:off x="0" y="2730329"/>
            <a:ext cx="4893276" cy="1661297"/>
          </a:xfrm>
        </p:spPr>
        <p:txBody>
          <a:bodyPr/>
          <a:lstStyle/>
          <a:p>
            <a:r>
              <a:rPr lang="en-AU" dirty="0"/>
              <a:t>challenges</a:t>
            </a:r>
          </a:p>
        </p:txBody>
      </p:sp>
    </p:spTree>
    <p:extLst>
      <p:ext uri="{BB962C8B-B14F-4D97-AF65-F5344CB8AC3E}">
        <p14:creationId xmlns:p14="http://schemas.microsoft.com/office/powerpoint/2010/main" val="1903126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F2C1D623-2853-4665-822F-90ED1A0C01C4}"/>
              </a:ext>
            </a:extLst>
          </p:cNvPr>
          <p:cNvSpPr>
            <a:spLocks noGrp="1"/>
          </p:cNvSpPr>
          <p:nvPr>
            <p:ph type="body" idx="1"/>
          </p:nvPr>
        </p:nvSpPr>
        <p:spPr>
          <a:xfrm>
            <a:off x="5899759" y="951978"/>
            <a:ext cx="6292241" cy="5010411"/>
          </a:xfrm>
        </p:spPr>
        <p:txBody>
          <a:bodyPr>
            <a:normAutofit/>
          </a:bodyPr>
          <a:lstStyle/>
          <a:p>
            <a:r>
              <a:rPr lang="en-AU" dirty="0"/>
              <a:t>Learning basics of </a:t>
            </a:r>
            <a:r>
              <a:rPr lang="en-AU" dirty="0" err="1"/>
              <a:t>Gitflow</a:t>
            </a:r>
            <a:endParaRPr lang="en-AU" dirty="0"/>
          </a:p>
          <a:p>
            <a:r>
              <a:rPr lang="en-AU" dirty="0"/>
              <a:t>Implementation of Facebook authentication in the application</a:t>
            </a:r>
          </a:p>
          <a:p>
            <a:r>
              <a:rPr lang="en-AU" dirty="0"/>
              <a:t>Working with </a:t>
            </a:r>
            <a:r>
              <a:rPr lang="en-AU" dirty="0" err="1"/>
              <a:t>sequelize</a:t>
            </a:r>
            <a:r>
              <a:rPr lang="en-AU" dirty="0"/>
              <a:t> seed files and associations</a:t>
            </a:r>
          </a:p>
          <a:p>
            <a:endParaRPr lang="en-AU" dirty="0"/>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9</a:t>
            </a:fld>
            <a:endParaRPr lang="en-US" dirty="0"/>
          </a:p>
        </p:txBody>
      </p:sp>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a:xfrm>
            <a:off x="0" y="2547767"/>
            <a:ext cx="4960307" cy="1661297"/>
          </a:xfrm>
        </p:spPr>
        <p:txBody>
          <a:bodyPr>
            <a:normAutofit/>
          </a:bodyPr>
          <a:lstStyle/>
          <a:p>
            <a:pPr algn="ctr"/>
            <a:r>
              <a:rPr lang="en-US" dirty="0"/>
              <a:t>Successes</a:t>
            </a:r>
          </a:p>
        </p:txBody>
      </p:sp>
    </p:spTree>
    <p:extLst>
      <p:ext uri="{BB962C8B-B14F-4D97-AF65-F5344CB8AC3E}">
        <p14:creationId xmlns:p14="http://schemas.microsoft.com/office/powerpoint/2010/main" val="2779095684"/>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509</Words>
  <Application>Microsoft Office PowerPoint</Application>
  <PresentationFormat>Widescreen</PresentationFormat>
  <Paragraphs>58</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Bebas</vt:lpstr>
      <vt:lpstr>Calibri</vt:lpstr>
      <vt:lpstr>Calibri Light</vt:lpstr>
      <vt:lpstr>Gill Sans</vt:lpstr>
      <vt:lpstr>Office Theme</vt:lpstr>
      <vt:lpstr>MAXYOURTIME</vt:lpstr>
      <vt:lpstr>Balance your Time</vt:lpstr>
      <vt:lpstr>Concept</vt:lpstr>
      <vt:lpstr>User Story</vt:lpstr>
      <vt:lpstr>features</vt:lpstr>
      <vt:lpstr>Technology Used</vt:lpstr>
      <vt:lpstr>Explaining chart</vt:lpstr>
      <vt:lpstr>challenges</vt:lpstr>
      <vt:lpstr>Successes</vt:lpstr>
      <vt:lpstr>TITLE GOES HERE Lorem ipsum dolor sit amet, consectetur adipiscing elit. Ut gravida eros erat. Proin a tellus sed risus lobortis sagittis eu</vt:lpstr>
      <vt:lpstr>Future developments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2020-06-05T12:08:23Z</dcterms:created>
  <dcterms:modified xsi:type="dcterms:W3CDTF">2020-06-05T13:13:25Z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